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oto Serif Display" charset="1" panose="02020502080505020204"/>
      <p:regular r:id="rId10"/>
    </p:embeddedFont>
    <p:embeddedFont>
      <p:font typeface="Noto Serif Display Bold" charset="1" panose="02020802080505020204"/>
      <p:regular r:id="rId11"/>
    </p:embeddedFont>
    <p:embeddedFont>
      <p:font typeface="Noto Serif Display Italics" charset="1" panose="02020502080505090204"/>
      <p:regular r:id="rId12"/>
    </p:embeddedFont>
    <p:embeddedFont>
      <p:font typeface="Noto Serif Display Bold Italics" charset="1" panose="02020802080505090204"/>
      <p:regular r:id="rId13"/>
    </p:embeddedFont>
    <p:embeddedFont>
      <p:font typeface="Noto Serif Display Thin" charset="1" panose="02020202080505020204"/>
      <p:regular r:id="rId14"/>
    </p:embeddedFont>
    <p:embeddedFont>
      <p:font typeface="Noto Serif Display Thin Italics" charset="1" panose="02020202080505090204"/>
      <p:regular r:id="rId15"/>
    </p:embeddedFont>
    <p:embeddedFont>
      <p:font typeface="Noto Serif Display Extra-Light" charset="1" panose="02020302080505020204"/>
      <p:regular r:id="rId16"/>
    </p:embeddedFont>
    <p:embeddedFont>
      <p:font typeface="Noto Serif Display Extra-Light Italics" charset="1" panose="02020302080505090204"/>
      <p:regular r:id="rId17"/>
    </p:embeddedFont>
    <p:embeddedFont>
      <p:font typeface="Noto Serif Display Light" charset="1" panose="02020402080505020204"/>
      <p:regular r:id="rId18"/>
    </p:embeddedFont>
    <p:embeddedFont>
      <p:font typeface="Noto Serif Display Light Italics" charset="1" panose="02020402080505090204"/>
      <p:regular r:id="rId19"/>
    </p:embeddedFont>
    <p:embeddedFont>
      <p:font typeface="Noto Serif Display Medium" charset="1" panose="02020602080505020204"/>
      <p:regular r:id="rId20"/>
    </p:embeddedFont>
    <p:embeddedFont>
      <p:font typeface="Noto Serif Display Medium Italics" charset="1" panose="02020602080505090204"/>
      <p:regular r:id="rId21"/>
    </p:embeddedFont>
    <p:embeddedFont>
      <p:font typeface="Noto Serif Display Semi-Bold" charset="1" panose="02020702080505020204"/>
      <p:regular r:id="rId22"/>
    </p:embeddedFont>
    <p:embeddedFont>
      <p:font typeface="Noto Serif Display Semi-Bold Italics" charset="1" panose="02020702080505090204"/>
      <p:regular r:id="rId23"/>
    </p:embeddedFont>
    <p:embeddedFont>
      <p:font typeface="Noto Serif Display Ultra-Bold" charset="1" panose="02020902080505020204"/>
      <p:regular r:id="rId24"/>
    </p:embeddedFont>
    <p:embeddedFont>
      <p:font typeface="Noto Serif Display Ultra-Bold Italics" charset="1" panose="02020902080505090204"/>
      <p:regular r:id="rId25"/>
    </p:embeddedFont>
    <p:embeddedFont>
      <p:font typeface="Noto Serif Display Heavy" charset="1" panose="02020A02080505020204"/>
      <p:regular r:id="rId26"/>
    </p:embeddedFont>
    <p:embeddedFont>
      <p:font typeface="Noto Serif Display Heavy Italics" charset="1" panose="02020A020805050902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234239"/>
            <a:ext cx="18288000" cy="6052761"/>
          </a:xfrm>
          <a:custGeom>
            <a:avLst/>
            <a:gdLst/>
            <a:ahLst/>
            <a:cxnLst/>
            <a:rect r="r" b="b" t="t" l="l"/>
            <a:pathLst>
              <a:path h="6052761" w="18288000">
                <a:moveTo>
                  <a:pt x="0" y="0"/>
                </a:moveTo>
                <a:lnTo>
                  <a:pt x="18288000" y="0"/>
                </a:lnTo>
                <a:lnTo>
                  <a:pt x="18288000" y="6052761"/>
                </a:lnTo>
                <a:lnTo>
                  <a:pt x="0" y="60527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l="0" t="-87281" r="0" b="-1185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8262" y="1594350"/>
            <a:ext cx="16771476" cy="3953313"/>
          </a:xfrm>
          <a:custGeom>
            <a:avLst/>
            <a:gdLst/>
            <a:ahLst/>
            <a:cxnLst/>
            <a:rect r="r" b="b" t="t" l="l"/>
            <a:pathLst>
              <a:path h="3953313" w="16771476">
                <a:moveTo>
                  <a:pt x="0" y="0"/>
                </a:moveTo>
                <a:lnTo>
                  <a:pt x="16771476" y="0"/>
                </a:lnTo>
                <a:lnTo>
                  <a:pt x="16771476" y="3953313"/>
                </a:lnTo>
                <a:lnTo>
                  <a:pt x="0" y="39533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491" r="0" b="-21811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406862" y="5547663"/>
            <a:ext cx="6384772" cy="4739337"/>
          </a:xfrm>
          <a:custGeom>
            <a:avLst/>
            <a:gdLst/>
            <a:ahLst/>
            <a:cxnLst/>
            <a:rect r="r" b="b" t="t" l="l"/>
            <a:pathLst>
              <a:path h="4739337" w="6384772">
                <a:moveTo>
                  <a:pt x="0" y="0"/>
                </a:moveTo>
                <a:lnTo>
                  <a:pt x="6384772" y="0"/>
                </a:lnTo>
                <a:lnTo>
                  <a:pt x="6384772" y="4739337"/>
                </a:lnTo>
                <a:lnTo>
                  <a:pt x="0" y="47393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87" r="-1717" b="-138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863117" y="365955"/>
            <a:ext cx="4561766" cy="1228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58"/>
              </a:lnSpc>
              <a:spcBef>
                <a:spcPct val="0"/>
              </a:spcBef>
            </a:pPr>
            <a:r>
              <a:rPr lang="en-US" sz="7184">
                <a:solidFill>
                  <a:srgbClr val="000000"/>
                </a:solidFill>
                <a:ea typeface="Noto Serif Display"/>
              </a:rPr>
              <a:t>日本</a:t>
            </a:r>
            <a:r>
              <a:rPr lang="en-US" sz="7184">
                <a:solidFill>
                  <a:srgbClr val="000000"/>
                </a:solidFill>
                <a:ea typeface="Noto Serif Display"/>
              </a:rPr>
              <a:t>の職場</a:t>
            </a:r>
          </a:p>
        </p:txBody>
      </p:sp>
      <p:sp>
        <p:nvSpPr>
          <p:cNvPr name="TextBox 6" id="6"/>
          <p:cNvSpPr txBox="true"/>
          <p:nvPr/>
        </p:nvSpPr>
        <p:spPr>
          <a:xfrm rot="-2255113">
            <a:off x="-252439" y="2100489"/>
            <a:ext cx="388582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ea typeface="Noto Serif Display"/>
              </a:rPr>
              <a:t>パワーハラスメント</a:t>
            </a:r>
          </a:p>
        </p:txBody>
      </p:sp>
      <p:sp>
        <p:nvSpPr>
          <p:cNvPr name="TextBox 7" id="7"/>
          <p:cNvSpPr txBox="true"/>
          <p:nvPr/>
        </p:nvSpPr>
        <p:spPr>
          <a:xfrm rot="1584992">
            <a:off x="14849244" y="1701891"/>
            <a:ext cx="302232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ea typeface="Noto Serif Display"/>
              </a:rPr>
              <a:t>仕事の過度な負</a:t>
            </a:r>
          </a:p>
        </p:txBody>
      </p:sp>
      <p:sp>
        <p:nvSpPr>
          <p:cNvPr name="TextBox 8" id="8"/>
          <p:cNvSpPr txBox="true"/>
          <p:nvPr/>
        </p:nvSpPr>
        <p:spPr>
          <a:xfrm rot="-1473508">
            <a:off x="10818537" y="1742049"/>
            <a:ext cx="302232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ea typeface="Noto Serif Display"/>
              </a:rPr>
              <a:t>集団的な排除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86055" y="1979445"/>
            <a:ext cx="5884888" cy="3682258"/>
          </a:xfrm>
          <a:custGeom>
            <a:avLst/>
            <a:gdLst/>
            <a:ahLst/>
            <a:cxnLst/>
            <a:rect r="r" b="b" t="t" l="l"/>
            <a:pathLst>
              <a:path h="3682258" w="5884888">
                <a:moveTo>
                  <a:pt x="0" y="0"/>
                </a:moveTo>
                <a:lnTo>
                  <a:pt x="5884888" y="0"/>
                </a:lnTo>
                <a:lnTo>
                  <a:pt x="5884888" y="3682258"/>
                </a:lnTo>
                <a:lnTo>
                  <a:pt x="0" y="36822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70943" y="1979445"/>
            <a:ext cx="5231002" cy="3682258"/>
          </a:xfrm>
          <a:custGeom>
            <a:avLst/>
            <a:gdLst/>
            <a:ahLst/>
            <a:cxnLst/>
            <a:rect r="r" b="b" t="t" l="l"/>
            <a:pathLst>
              <a:path h="3682258" w="5231002">
                <a:moveTo>
                  <a:pt x="0" y="0"/>
                </a:moveTo>
                <a:lnTo>
                  <a:pt x="5231002" y="0"/>
                </a:lnTo>
                <a:lnTo>
                  <a:pt x="5231002" y="3682258"/>
                </a:lnTo>
                <a:lnTo>
                  <a:pt x="0" y="36822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654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123137" y="5661703"/>
            <a:ext cx="6618556" cy="4341773"/>
          </a:xfrm>
          <a:custGeom>
            <a:avLst/>
            <a:gdLst/>
            <a:ahLst/>
            <a:cxnLst/>
            <a:rect r="r" b="b" t="t" l="l"/>
            <a:pathLst>
              <a:path h="4341773" w="6618556">
                <a:moveTo>
                  <a:pt x="0" y="0"/>
                </a:moveTo>
                <a:lnTo>
                  <a:pt x="6618556" y="0"/>
                </a:lnTo>
                <a:lnTo>
                  <a:pt x="6618556" y="4341773"/>
                </a:lnTo>
                <a:lnTo>
                  <a:pt x="0" y="43417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846000" y="510808"/>
            <a:ext cx="5172829" cy="993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46"/>
              </a:lnSpc>
              <a:spcBef>
                <a:spcPct val="0"/>
              </a:spcBef>
            </a:pPr>
            <a:r>
              <a:rPr lang="en-US" sz="5819">
                <a:solidFill>
                  <a:srgbClr val="000000"/>
                </a:solidFill>
                <a:ea typeface="Noto Serif Display"/>
              </a:rPr>
              <a:t>ベトナムの職場</a:t>
            </a:r>
          </a:p>
        </p:txBody>
      </p:sp>
      <p:sp>
        <p:nvSpPr>
          <p:cNvPr name="TextBox 6" id="6"/>
          <p:cNvSpPr txBox="true"/>
          <p:nvPr/>
        </p:nvSpPr>
        <p:spPr>
          <a:xfrm rot="-1397660">
            <a:off x="993101" y="1448225"/>
            <a:ext cx="4037187" cy="841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14"/>
              </a:lnSpc>
              <a:spcBef>
                <a:spcPct val="0"/>
              </a:spcBef>
            </a:pPr>
            <a:r>
              <a:rPr lang="en-US" sz="4939">
                <a:solidFill>
                  <a:srgbClr val="000000"/>
                </a:solidFill>
                <a:ea typeface="Noto Serif Display"/>
              </a:rPr>
              <a:t>ハラスメント</a:t>
            </a:r>
          </a:p>
        </p:txBody>
      </p:sp>
      <p:sp>
        <p:nvSpPr>
          <p:cNvPr name="TextBox 7" id="7"/>
          <p:cNvSpPr txBox="true"/>
          <p:nvPr/>
        </p:nvSpPr>
        <p:spPr>
          <a:xfrm rot="1607719">
            <a:off x="15074683" y="1904779"/>
            <a:ext cx="2532809" cy="1109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2"/>
              </a:lnSpc>
              <a:spcBef>
                <a:spcPct val="0"/>
              </a:spcBef>
            </a:pPr>
            <a:r>
              <a:rPr lang="en-US" sz="6522">
                <a:solidFill>
                  <a:srgbClr val="000000"/>
                </a:solidFill>
                <a:ea typeface="Noto Serif Display"/>
              </a:rPr>
              <a:t>命令</a:t>
            </a:r>
          </a:p>
        </p:txBody>
      </p:sp>
      <p:sp>
        <p:nvSpPr>
          <p:cNvPr name="TextBox 8" id="8"/>
          <p:cNvSpPr txBox="true"/>
          <p:nvPr/>
        </p:nvSpPr>
        <p:spPr>
          <a:xfrm rot="2584867">
            <a:off x="12975591" y="6884155"/>
            <a:ext cx="4107982" cy="1803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61"/>
              </a:lnSpc>
              <a:spcBef>
                <a:spcPct val="0"/>
              </a:spcBef>
            </a:pPr>
            <a:r>
              <a:rPr lang="en-US" sz="10615">
                <a:solidFill>
                  <a:srgbClr val="000000"/>
                </a:solidFill>
                <a:ea typeface="Noto Serif Display"/>
              </a:rPr>
              <a:t>批判</a:t>
            </a:r>
          </a:p>
        </p:txBody>
      </p:sp>
      <p:sp>
        <p:nvSpPr>
          <p:cNvPr name="TextBox 9" id="9"/>
          <p:cNvSpPr txBox="true"/>
          <p:nvPr/>
        </p:nvSpPr>
        <p:spPr>
          <a:xfrm rot="-1583523">
            <a:off x="2560149" y="7154812"/>
            <a:ext cx="3024702" cy="1227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46"/>
              </a:lnSpc>
              <a:spcBef>
                <a:spcPct val="0"/>
              </a:spcBef>
            </a:pPr>
            <a:r>
              <a:rPr lang="en-US" sz="7176">
                <a:solidFill>
                  <a:srgbClr val="000000"/>
                </a:solidFill>
                <a:ea typeface="Noto Serif Display"/>
              </a:rPr>
              <a:t>威圧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DAFnxhKZPGs</dc:identifier>
  <dcterms:modified xsi:type="dcterms:W3CDTF">2011-08-01T06:04:30Z</dcterms:modified>
  <cp:revision>1</cp:revision>
  <dc:title>パワーハラスメント</dc:title>
</cp:coreProperties>
</file>

<file path=docProps/thumbnail.jpeg>
</file>